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7023100" cy="93091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434" autoAdjust="0"/>
  </p:normalViewPr>
  <p:slideViewPr>
    <p:cSldViewPr snapToGrid="0">
      <p:cViewPr>
        <p:scale>
          <a:sx n="26" d="100"/>
          <a:sy n="26" d="100"/>
        </p:scale>
        <p:origin x="96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="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es-ES" sz="3000" b="0">
                <a:solidFill>
                  <a:schemeClr val="accent5">
                    <a:lumMod val="50000"/>
                  </a:schemeClr>
                </a:solidFill>
              </a:rPr>
              <a:t>Responsables archivo</a:t>
            </a:r>
          </a:p>
        </c:rich>
      </c:tx>
      <c:layout>
        <c:manualLayout>
          <c:xMode val="edge"/>
          <c:yMode val="edge"/>
          <c:x val="0.65902565414405334"/>
          <c:y val="2.40383575393374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472C4">
                  <a:lumMod val="75000"/>
                </a:srgbClr>
              </a:solidFill>
              <a:ln>
                <a:solidFill>
                  <a:srgbClr val="4472C4">
                    <a:lumMod val="75000"/>
                  </a:srgbClr>
                </a:solidFill>
              </a:ln>
            </c:spPr>
          </c:dPt>
          <c:dLbls>
            <c:dLbl>
              <c:idx val="0"/>
              <c:layout>
                <c:manualLayout>
                  <c:x val="-3.3879499949774419E-3"/>
                  <c:y val="-3.03057711526730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462217313399079E-3"/>
                  <c:y val="-1.55010902436175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254903143325657E-3"/>
                  <c:y val="-3.2382696059980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'[Estadística El Salvador.xlsx]DC'!$A$430:$A$432</c:f>
              <c:strCache>
                <c:ptCount val="3"/>
                <c:pt idx="0">
                  <c:v>Sí </c:v>
                </c:pt>
                <c:pt idx="1">
                  <c:v>No </c:v>
                </c:pt>
                <c:pt idx="2">
                  <c:v>No lo sé </c:v>
                </c:pt>
              </c:strCache>
            </c:strRef>
          </c:cat>
          <c:val>
            <c:numRef>
              <c:f>'[Estadística El Salvador.xlsx]DC'!$C$430:$C$432</c:f>
              <c:numCache>
                <c:formatCode>0.00%</c:formatCode>
                <c:ptCount val="3"/>
                <c:pt idx="0">
                  <c:v>0.47297297297297297</c:v>
                </c:pt>
                <c:pt idx="1">
                  <c:v>0.51351351351351349</c:v>
                </c:pt>
                <c:pt idx="2">
                  <c:v>1.3513513513513513E-2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="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es-ES" sz="3000" b="0">
                <a:solidFill>
                  <a:schemeClr val="accent5">
                    <a:lumMod val="50000"/>
                  </a:schemeClr>
                </a:solidFill>
              </a:rPr>
              <a:t>Personal sanitario</a:t>
            </a:r>
          </a:p>
        </c:rich>
      </c:tx>
      <c:layout>
        <c:manualLayout>
          <c:xMode val="edge"/>
          <c:yMode val="edge"/>
          <c:x val="0.68854005091468828"/>
          <c:y val="6.84506108349006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43774807746329"/>
          <c:y val="0.12438093936900346"/>
          <c:w val="0.69129576329491649"/>
          <c:h val="0.851385714366292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472C4">
                  <a:lumMod val="75000"/>
                </a:srgbClr>
              </a:solidFill>
              <a:ln>
                <a:solidFill>
                  <a:srgbClr val="4472C4">
                    <a:lumMod val="75000"/>
                  </a:srgbClr>
                </a:solidFill>
              </a:ln>
            </c:spPr>
          </c:dPt>
          <c:dLbls>
            <c:dLbl>
              <c:idx val="0"/>
              <c:layout>
                <c:manualLayout>
                  <c:x val="-8.9426321709786278E-3"/>
                  <c:y val="-3.0431253889595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066434877458499E-3"/>
                  <c:y val="-1.39779723796207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4.367162438028579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PS!$A$223:$A$225</c:f>
              <c:strCache>
                <c:ptCount val="3"/>
                <c:pt idx="0">
                  <c:v>Sí</c:v>
                </c:pt>
                <c:pt idx="1">
                  <c:v>No </c:v>
                </c:pt>
                <c:pt idx="2">
                  <c:v>No lo sé </c:v>
                </c:pt>
              </c:strCache>
            </c:strRef>
          </c:cat>
          <c:val>
            <c:numRef>
              <c:f>PS!$C$223:$C$225</c:f>
              <c:numCache>
                <c:formatCode>0.00%</c:formatCode>
                <c:ptCount val="3"/>
                <c:pt idx="0">
                  <c:v>0.58407079646017701</c:v>
                </c:pt>
                <c:pt idx="1">
                  <c:v>0.35398230088495575</c:v>
                </c:pt>
                <c:pt idx="2">
                  <c:v>6.1946902654867256E-2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988316031437088E-2"/>
          <c:y val="0.17838135586681592"/>
          <c:w val="0.81172038747285336"/>
          <c:h val="0.67111340871239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[DC.xlsx]Hoja1!$F$21</c:f>
              <c:strCache>
                <c:ptCount val="1"/>
                <c:pt idx="0">
                  <c:v>DC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>
              <a:solidFill>
                <a:srgbClr val="4472C4">
                  <a:lumMod val="75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2.0312284381953809E-2"/>
                  <c:y val="5.1125035936807573E-3"/>
                </c:manualLayout>
              </c:layout>
              <c:tx>
                <c:rich>
                  <a:bodyPr/>
                  <a:lstStyle/>
                  <a:p>
                    <a:fld id="{A2C3F466-8498-4574-9FDB-47D96133A8F3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S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AF9A521-5FF2-4AFC-B31B-2BACE56F9F70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SV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EFB9B6E-9F5A-4499-8F6E-937EEACEF0A1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SV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500"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[DC.xlsx]Hoja1!$D$22:$D$24</c:f>
              <c:strCache>
                <c:ptCount val="3"/>
                <c:pt idx="0">
                  <c:v>No lo sé</c:v>
                </c:pt>
                <c:pt idx="1">
                  <c:v>No </c:v>
                </c:pt>
                <c:pt idx="2">
                  <c:v>Sí </c:v>
                </c:pt>
              </c:strCache>
            </c:strRef>
          </c:cat>
          <c:val>
            <c:numRef>
              <c:f>[DC.xlsx]Hoja1!$F$22:$F$24</c:f>
              <c:numCache>
                <c:formatCode>0.00%</c:formatCode>
                <c:ptCount val="3"/>
                <c:pt idx="0">
                  <c:v>1.3513513513513513E-2</c:v>
                </c:pt>
                <c:pt idx="1">
                  <c:v>0.48648648648648651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[DC.xlsx]Hoja1!$G$21</c:f>
              <c:strCache>
                <c:ptCount val="1"/>
                <c:pt idx="0">
                  <c:v>PS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666911626756978E-2"/>
                  <c:y val="6.81667145824088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5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[DC.xlsx]Hoja1!$D$22:$D$24</c:f>
              <c:strCache>
                <c:ptCount val="3"/>
                <c:pt idx="0">
                  <c:v>No lo sé</c:v>
                </c:pt>
                <c:pt idx="1">
                  <c:v>No </c:v>
                </c:pt>
                <c:pt idx="2">
                  <c:v>Sí </c:v>
                </c:pt>
              </c:strCache>
            </c:strRef>
          </c:cat>
          <c:val>
            <c:numRef>
              <c:f>[DC.xlsx]Hoja1!$G$22:$G$24</c:f>
              <c:numCache>
                <c:formatCode>0.00%</c:formatCode>
                <c:ptCount val="3"/>
                <c:pt idx="0">
                  <c:v>8.8495575221238937E-3</c:v>
                </c:pt>
                <c:pt idx="1">
                  <c:v>0.61946902654867253</c:v>
                </c:pt>
                <c:pt idx="2">
                  <c:v>0.37168141592920356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143840"/>
        <c:axId val="123146640"/>
      </c:barChart>
      <c:catAx>
        <c:axId val="123143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500">
                <a:solidFill>
                  <a:schemeClr val="accent5">
                    <a:lumMod val="50000"/>
                  </a:schemeClr>
                </a:solidFill>
              </a:defRPr>
            </a:pPr>
            <a:endParaRPr lang="es-SV"/>
          </a:p>
        </c:txPr>
        <c:crossAx val="123146640"/>
        <c:crosses val="autoZero"/>
        <c:auto val="1"/>
        <c:lblAlgn val="ctr"/>
        <c:lblOffset val="100"/>
        <c:noMultiLvlLbl val="0"/>
      </c:catAx>
      <c:valAx>
        <c:axId val="12314664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12314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s-SV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11849167642972"/>
          <c:y val="4.8127486997983936E-2"/>
          <c:w val="0.84827943219900281"/>
          <c:h val="0.72343748538902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[DC.xlsx]Hoja1!$F$75</c:f>
              <c:strCache>
                <c:ptCount val="1"/>
                <c:pt idx="0">
                  <c:v>DC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>
              <a:solidFill>
                <a:srgbClr val="4472C4">
                  <a:lumMod val="75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-2.306805074971165E-3"/>
                  <c:y val="8.65117085589526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869129618495966E-2"/>
                  <c:y val="-1.18922812528710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[DC.xlsx]Hoja1!$D$76:$D$78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[DC.xlsx]Hoja1!$F$76:$F$78</c:f>
              <c:numCache>
                <c:formatCode>0.00%</c:formatCode>
                <c:ptCount val="3"/>
                <c:pt idx="0">
                  <c:v>4.0540540540540543E-2</c:v>
                </c:pt>
                <c:pt idx="1">
                  <c:v>0.95945945945945932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[DC.xlsx]Hoja1!$G$75</c:f>
              <c:strCache>
                <c:ptCount val="1"/>
                <c:pt idx="0">
                  <c:v>PS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3732734172046958E-3"/>
                  <c:y val="-1.0861258903834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[DC.xlsx]Hoja1!$D$76:$D$78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[DC.xlsx]Hoja1!$G$76:$G$78</c:f>
              <c:numCache>
                <c:formatCode>0.00%</c:formatCode>
                <c:ptCount val="3"/>
                <c:pt idx="0">
                  <c:v>8.8495575221238937E-3</c:v>
                </c:pt>
                <c:pt idx="1">
                  <c:v>0.99115044247787609</c:v>
                </c:pt>
                <c:pt idx="2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445088"/>
        <c:axId val="154445648"/>
      </c:barChart>
      <c:catAx>
        <c:axId val="15444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</a:defRPr>
            </a:pPr>
            <a:endParaRPr lang="es-SV"/>
          </a:p>
        </c:txPr>
        <c:crossAx val="154445648"/>
        <c:crosses val="autoZero"/>
        <c:auto val="1"/>
        <c:lblAlgn val="ctr"/>
        <c:lblOffset val="100"/>
        <c:noMultiLvlLbl val="0"/>
      </c:catAx>
      <c:valAx>
        <c:axId val="15444564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444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500"/>
      </a:pPr>
      <a:endParaRPr lang="es-SV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61448085166979"/>
          <c:y val="4.7774158523344191E-2"/>
          <c:w val="0.8460019850758006"/>
          <c:h val="0.708787606760881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[DC.xlsx]Hoja1!$F$129</c:f>
              <c:strCache>
                <c:ptCount val="1"/>
                <c:pt idx="0">
                  <c:v>DC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500" b="1"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[DC.xlsx]Hoja1!$D$130:$D$131</c:f>
              <c:strCache>
                <c:ptCount val="2"/>
                <c:pt idx="0">
                  <c:v>No </c:v>
                </c:pt>
                <c:pt idx="1">
                  <c:v>Sí </c:v>
                </c:pt>
              </c:strCache>
            </c:strRef>
          </c:cat>
          <c:val>
            <c:numRef>
              <c:f>[DC.xlsx]Hoja1!$F$130:$F$131</c:f>
              <c:numCache>
                <c:formatCode>0.00%</c:formatCode>
                <c:ptCount val="2"/>
                <c:pt idx="0">
                  <c:v>0.58108108108108103</c:v>
                </c:pt>
                <c:pt idx="1">
                  <c:v>0.41891891891891897</c:v>
                </c:pt>
              </c:numCache>
            </c:numRef>
          </c:val>
        </c:ser>
        <c:ser>
          <c:idx val="1"/>
          <c:order val="1"/>
          <c:tx>
            <c:strRef>
              <c:f>[DC.xlsx]Hoja1!$G$129</c:f>
              <c:strCache>
                <c:ptCount val="1"/>
                <c:pt idx="0">
                  <c:v>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5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[DC.xlsx]Hoja1!$D$130:$D$131</c:f>
              <c:strCache>
                <c:ptCount val="2"/>
                <c:pt idx="0">
                  <c:v>No </c:v>
                </c:pt>
                <c:pt idx="1">
                  <c:v>Sí </c:v>
                </c:pt>
              </c:strCache>
            </c:strRef>
          </c:cat>
          <c:val>
            <c:numRef>
              <c:f>[DC.xlsx]Hoja1!$G$130:$G$131</c:f>
              <c:numCache>
                <c:formatCode>0.00%</c:formatCode>
                <c:ptCount val="2"/>
                <c:pt idx="0">
                  <c:v>0.39823008849557523</c:v>
                </c:pt>
                <c:pt idx="1">
                  <c:v>0.60176991150442483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447888"/>
        <c:axId val="154448448"/>
      </c:barChart>
      <c:catAx>
        <c:axId val="154447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500"/>
            </a:pPr>
            <a:endParaRPr lang="es-SV"/>
          </a:p>
        </c:txPr>
        <c:crossAx val="154448448"/>
        <c:crosses val="autoZero"/>
        <c:auto val="1"/>
        <c:lblAlgn val="ctr"/>
        <c:lblOffset val="100"/>
        <c:noMultiLvlLbl val="0"/>
      </c:catAx>
      <c:valAx>
        <c:axId val="154448448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15444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0.13648</cdr:x>
      <cdr:y>0.87347</cdr:y>
    </cdr:from>
    <cdr:to>
      <cdr:x>0.92138</cdr:x>
      <cdr:y>0.95845</cdr:y>
    </cdr:to>
    <cdr:sp macro="" textlink="">
      <cdr:nvSpPr>
        <cdr:cNvPr id="2" name="1 Cuadro de texto"/>
        <cdr:cNvSpPr txBox="1"/>
      </cdr:nvSpPr>
      <cdr:spPr>
        <a:xfrm xmlns:a="http://schemas.openxmlformats.org/drawingml/2006/main">
          <a:off x="688975" y="2936875"/>
          <a:ext cx="3962399" cy="285749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0.22727</cdr:x>
      <cdr:y>0.85371</cdr:y>
    </cdr:from>
    <cdr:to>
      <cdr:x>0.85368</cdr:x>
      <cdr:y>0.91339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09615" y="12724254"/>
          <a:ext cx="9673354" cy="88950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0.20561</cdr:x>
      <cdr:y>0.85468</cdr:y>
    </cdr:from>
    <cdr:to>
      <cdr:x>0.24067</cdr:x>
      <cdr:y>0.88495</cdr:y>
    </cdr:to>
    <cdr:sp macro="" textlink="">
      <cdr:nvSpPr>
        <cdr:cNvPr id="5" name="1 Rectángulo"/>
        <cdr:cNvSpPr/>
      </cdr:nvSpPr>
      <cdr:spPr>
        <a:xfrm xmlns:a="http://schemas.openxmlformats.org/drawingml/2006/main">
          <a:off x="3078429" y="12738652"/>
          <a:ext cx="525024" cy="4511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0.56592</cdr:x>
      <cdr:y>0.86235</cdr:y>
    </cdr:from>
    <cdr:to>
      <cdr:x>0.60201</cdr:x>
      <cdr:y>0.88839</cdr:y>
    </cdr:to>
    <cdr:sp macro="" textlink="">
      <cdr:nvSpPr>
        <cdr:cNvPr id="6" name="1 Rectángulo"/>
        <cdr:cNvSpPr/>
      </cdr:nvSpPr>
      <cdr:spPr>
        <a:xfrm xmlns:a="http://schemas.openxmlformats.org/drawingml/2006/main">
          <a:off x="8473257" y="12852951"/>
          <a:ext cx="540396" cy="38820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0.22261</cdr:x>
      <cdr:y>0.88986</cdr:y>
    </cdr:from>
    <cdr:to>
      <cdr:x>0.78604</cdr:x>
      <cdr:y>0.95858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99863" y="8240607"/>
          <a:ext cx="6833403" cy="6363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0.19954</cdr:x>
      <cdr:y>0.8959</cdr:y>
    </cdr:from>
    <cdr:to>
      <cdr:x>0.22376</cdr:x>
      <cdr:y>0.93493</cdr:y>
    </cdr:to>
    <cdr:sp macro="" textlink="">
      <cdr:nvSpPr>
        <cdr:cNvPr id="4" name="1 Rectángulo"/>
        <cdr:cNvSpPr/>
      </cdr:nvSpPr>
      <cdr:spPr>
        <a:xfrm xmlns:a="http://schemas.openxmlformats.org/drawingml/2006/main">
          <a:off x="1098550" y="2841625"/>
          <a:ext cx="133350" cy="1238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0.5271</cdr:x>
      <cdr:y>0.8999</cdr:y>
    </cdr:from>
    <cdr:to>
      <cdr:x>0.55133</cdr:x>
      <cdr:y>0.93894</cdr:y>
    </cdr:to>
    <cdr:sp macro="" textlink="">
      <cdr:nvSpPr>
        <cdr:cNvPr id="5" name="1 Rectángulo"/>
        <cdr:cNvSpPr/>
      </cdr:nvSpPr>
      <cdr:spPr>
        <a:xfrm xmlns:a="http://schemas.openxmlformats.org/drawingml/2006/main">
          <a:off x="2901950" y="2854325"/>
          <a:ext cx="133350" cy="1238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0.2021</cdr:x>
      <cdr:y>0.83884</cdr:y>
    </cdr:from>
    <cdr:to>
      <cdr:x>0.85605</cdr:x>
      <cdr:y>0.90516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69914" y="7979407"/>
          <a:ext cx="7345088" cy="6308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0.17567</cdr:x>
      <cdr:y>0.85049</cdr:y>
    </cdr:from>
    <cdr:to>
      <cdr:x>0.20378</cdr:x>
      <cdr:y>0.89086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1973114" y="8090160"/>
          <a:ext cx="315728" cy="38401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0.54968</cdr:x>
      <cdr:y>0.85049</cdr:y>
    </cdr:from>
    <cdr:to>
      <cdr:x>0.58699</cdr:x>
      <cdr:y>0.889</cdr:y>
    </cdr:to>
    <cdr:sp macro="" textlink="">
      <cdr:nvSpPr>
        <cdr:cNvPr id="4" name="1 Rectángulo"/>
        <cdr:cNvSpPr/>
      </cdr:nvSpPr>
      <cdr:spPr>
        <a:xfrm xmlns:a="http://schemas.openxmlformats.org/drawingml/2006/main" flipV="1">
          <a:off x="6173890" y="8090160"/>
          <a:ext cx="419100" cy="3663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ó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2"/>
            <a:ext cx="12447270" cy="33985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algn="l" defTabSz="3685032">
              <a:spcBef>
                <a:spcPts val="1200"/>
              </a:spcBef>
              <a:buNone/>
            </a:pPr>
            <a:r>
              <a:rPr lang="es-ES" sz="9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Impresión: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Este póster tiene un ancho de 122 cm y una altura de 92 cm. Está diseñado para imprimirse en una impresora de formato grande.</a:t>
            </a:r>
          </a:p>
          <a:p>
            <a:pPr algn="l" defTabSz="3685032">
              <a:spcBef>
                <a:spcPts val="300"/>
              </a:spcBef>
              <a:buNone/>
            </a:pPr>
            <a:endParaRPr lang="es-ES" sz="6000" noProof="1" smtClean="0">
              <a:latin typeface="Calibri Light"/>
              <a:cs typeface="Calibri"/>
            </a:endParaRPr>
          </a:p>
          <a:p>
            <a:pPr algn="l" defTabSz="3685032">
              <a:spcBef>
                <a:spcPts val="1200"/>
              </a:spcBef>
              <a:buNone/>
            </a:pPr>
            <a:r>
              <a:rPr lang="es-ES" sz="88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Personalizar el contenido: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Los marcadores de posición de este póster ya tienen formato. Especifique los marcadores de posición para agregar texto o haga clic en un icono para agregar una tabla, un gráfico, un gráfico SmartArt, una imagen o un archivo multimedia.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Para agregar o quitar viñetas del texto, haga clic en el botón Viñetas de la pestaña Inicio.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Si necesita más marcadores de posición para títulos, contenido o texto del cuerpo, haga una copia de lo que necesite y arrástrela a su posición. Las guías inteligentes de PowerPoint le ayudarán a alinearla con el resto del contenido.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¿Desea usar sus propias imágenes en lugar de las nuestras? No hay problema. Haga clic en una imagen, pulse la tecla Supr y luego haga clic en el icono para agregar la imagen.</a:t>
            </a:r>
            <a:endParaRPr lang="es-ES" sz="6600" kern="1200" noProof="1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31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3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2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32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34650942" cy="504391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tIns="0" bIns="0" anchor="t">
            <a:normAutofit fontScale="90000"/>
          </a:bodyPr>
          <a:lstStyle/>
          <a:p>
            <a:pPr defTabSz="4389120">
              <a:spcBef>
                <a:spcPts val="0"/>
              </a:spcBef>
            </a:pPr>
            <a:r>
              <a:rPr lang="es-ES" sz="16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5600" b="1" noProof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Datos y estadísticas del IAIP </a:t>
            </a:r>
            <a:r>
              <a:rPr lang="es-ES" sz="156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56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noProof="1" smtClean="0">
                <a:solidFill>
                  <a:schemeClr val="bg1"/>
                </a:solidFill>
                <a:latin typeface="Arial"/>
              </a:rPr>
              <a:t>Unidad de Estudios </a:t>
            </a:r>
            <a:r>
              <a:rPr lang="es-ES" sz="3600" b="1" noProof="1">
                <a:solidFill>
                  <a:schemeClr val="bg1"/>
                </a:solidFill>
                <a:latin typeface="Arial"/>
              </a:rPr>
              <a:t>e Investigación, 22 de junio 2017 </a:t>
            </a:r>
            <a:r>
              <a:rPr lang="es-ES" sz="9600" b="1" noProof="1">
                <a:solidFill>
                  <a:schemeClr val="bg1"/>
                </a:solidFill>
                <a:latin typeface="Arial"/>
              </a:rPr>
              <a:t/>
            </a:r>
            <a:br>
              <a:rPr lang="es-ES" sz="9600" b="1" noProof="1">
                <a:solidFill>
                  <a:schemeClr val="bg1"/>
                </a:solidFill>
                <a:latin typeface="Arial"/>
              </a:rPr>
            </a:br>
            <a:endParaRPr lang="es-ES" sz="16000" b="1" i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1"/>
          </p:nvPr>
        </p:nvSpPr>
        <p:spPr>
          <a:xfrm>
            <a:off x="686650" y="5275744"/>
            <a:ext cx="41086992" cy="191269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8800" b="1" noProof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GESTIÓN DOCUMENTAL </a:t>
            </a:r>
            <a:r>
              <a:rPr lang="es-ES" sz="8800" b="1" noProof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 protección de datos personales en los expedientes clínicos </a:t>
            </a:r>
            <a:endParaRPr lang="es-ES" sz="8800" b="1" i="0" baseline="0" noProof="1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img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6147" y="-1"/>
            <a:ext cx="7755212" cy="552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139086" y="-130629"/>
            <a:ext cx="8753198" cy="5174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9503" y="1373232"/>
            <a:ext cx="6562909" cy="226279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36551451" y="3984865"/>
            <a:ext cx="3562127" cy="1571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400" b="1" dirty="0" smtClean="0">
                <a:solidFill>
                  <a:schemeClr val="accent5">
                    <a:lumMod val="50000"/>
                  </a:schemeClr>
                </a:solidFill>
              </a:rPr>
              <a:t>Enero 2018</a:t>
            </a:r>
            <a:endParaRPr lang="es-SV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82947" y="8574702"/>
            <a:ext cx="166925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SV" sz="45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Diagnóstico sobre la condición de los expedientes clínicos. </a:t>
            </a:r>
            <a:r>
              <a:rPr lang="es-SV" sz="45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 </a:t>
            </a:r>
            <a:endParaRPr lang="es-SV" sz="4500" b="1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SV" sz="45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Ficha técnica:</a:t>
            </a:r>
          </a:p>
          <a:p>
            <a:pPr>
              <a:spcAft>
                <a:spcPts val="0"/>
              </a:spcAft>
            </a:pPr>
            <a:endParaRPr lang="es-SV" sz="4000" b="1" dirty="0" smtClean="0">
              <a:solidFill>
                <a:srgbClr val="1F3864"/>
              </a:solidFill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sz="4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Se 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encuestaron a 207 personas. De estas, 74 era </a:t>
            </a:r>
            <a:r>
              <a:rPr lang="es-SV" sz="40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personal de archivos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y 133 era </a:t>
            </a:r>
            <a:r>
              <a:rPr lang="es-SV" sz="40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personal sanitario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(médicos y enfermeras) de diferentes centros de atención (tres niveles tanto del MINSAL como del ISSS. </a:t>
            </a:r>
            <a:endParaRPr lang="es-SV" sz="4000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SV" sz="4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Se 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evaluaron dos aspectos: </a:t>
            </a:r>
            <a:r>
              <a:rPr lang="es-SV" sz="4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Gestión 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documental y </a:t>
            </a:r>
            <a:r>
              <a:rPr lang="es-SV" sz="4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archivos y la protección </a:t>
            </a: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 datos personales en los expedientes clínicos. </a:t>
            </a:r>
            <a:endParaRPr lang="es-SV" sz="4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SV" sz="4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El estudio se realizó entre octubre y diciembre de 2017. </a:t>
            </a:r>
            <a:endParaRPr lang="es-SV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9962711" y="8574702"/>
            <a:ext cx="21945600" cy="9211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Clr>
                <a:srgbClr val="1F3864"/>
              </a:buClr>
              <a:buSzPts val="1000"/>
            </a:pPr>
            <a:r>
              <a:rPr lang="es-SV" sz="5000" b="1" dirty="0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¿Se extravían los expedientes clínicos dentro de su centro de atención?</a:t>
            </a:r>
            <a:endParaRPr lang="es-SV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435653227"/>
              </p:ext>
            </p:extLst>
          </p:nvPr>
        </p:nvGraphicFramePr>
        <p:xfrm>
          <a:off x="19626415" y="10168188"/>
          <a:ext cx="10584180" cy="762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3120735216"/>
              </p:ext>
            </p:extLst>
          </p:nvPr>
        </p:nvGraphicFramePr>
        <p:xfrm>
          <a:off x="30935511" y="9724905"/>
          <a:ext cx="9825560" cy="7861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Rectángulo 7"/>
          <p:cNvSpPr/>
          <p:nvPr/>
        </p:nvSpPr>
        <p:spPr>
          <a:xfrm>
            <a:off x="3481521" y="15647020"/>
            <a:ext cx="9964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buClr>
                <a:srgbClr val="1F3864"/>
              </a:buClr>
              <a:buSzPts val="1000"/>
            </a:pPr>
            <a:r>
              <a:rPr lang="es-SV" sz="4000" b="1" dirty="0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¿Su organización dispone de algún recurso informático para gestionar la documentación / los expedientes clínicos?</a:t>
            </a:r>
            <a:endParaRPr lang="es-SV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511752476"/>
              </p:ext>
            </p:extLst>
          </p:nvPr>
        </p:nvGraphicFramePr>
        <p:xfrm>
          <a:off x="1882947" y="16141148"/>
          <a:ext cx="14972507" cy="1490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Rectángulo 2"/>
          <p:cNvSpPr/>
          <p:nvPr/>
        </p:nvSpPr>
        <p:spPr>
          <a:xfrm>
            <a:off x="20495422" y="18874945"/>
            <a:ext cx="778838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Clr>
                <a:srgbClr val="1F3864"/>
              </a:buClr>
              <a:buSzPts val="1000"/>
            </a:pPr>
            <a:r>
              <a:rPr lang="es-SV" sz="3500" b="1" dirty="0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¿Conoce en qué consiste el ejercicio de los derechos ARCO (acceso, rectificación, cancelación y oposición)? PROTECCIÓN DE DATOS PERSONALES</a:t>
            </a:r>
            <a:endParaRPr lang="es-SV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2542253190"/>
              </p:ext>
            </p:extLst>
          </p:nvPr>
        </p:nvGraphicFramePr>
        <p:xfrm>
          <a:off x="16855454" y="21046347"/>
          <a:ext cx="13549162" cy="1037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Rectángulo 9"/>
          <p:cNvSpPr/>
          <p:nvPr/>
        </p:nvSpPr>
        <p:spPr>
          <a:xfrm>
            <a:off x="31855410" y="20071952"/>
            <a:ext cx="7985761" cy="191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Clr>
                <a:srgbClr val="1F3864"/>
              </a:buClr>
              <a:buSzPts val="1000"/>
            </a:pPr>
            <a:r>
              <a:rPr lang="es-SV" sz="3500" b="1" dirty="0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¿Se utiliza algún procedimiento de </a:t>
            </a:r>
            <a:r>
              <a:rPr lang="es-SV" sz="3500" b="1" dirty="0" err="1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anonimización</a:t>
            </a:r>
            <a:r>
              <a:rPr lang="es-SV" sz="3500" b="1" dirty="0">
                <a:solidFill>
                  <a:srgbClr val="1F386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los tratamientos de datos médicos con fines de investigación?</a:t>
            </a:r>
            <a:endParaRPr lang="es-SV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4096817911"/>
              </p:ext>
            </p:extLst>
          </p:nvPr>
        </p:nvGraphicFramePr>
        <p:xfrm>
          <a:off x="30404616" y="22435516"/>
          <a:ext cx="11762775" cy="951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2958f784-0ef9-4616-b22d-512a8cad1f0d">english</DirectSourceMarket>
    <ApprovalStatus xmlns="2958f784-0ef9-4616-b22d-512a8cad1f0d">InProgress</ApprovalStatus>
    <MarketSpecific xmlns="2958f784-0ef9-4616-b22d-512a8cad1f0d">false</MarketSpecific>
    <LocComments xmlns="2958f784-0ef9-4616-b22d-512a8cad1f0d" xsi:nil="true"/>
    <ThumbnailAssetId xmlns="2958f784-0ef9-4616-b22d-512a8cad1f0d" xsi:nil="true"/>
    <PrimaryImageGen xmlns="2958f784-0ef9-4616-b22d-512a8cad1f0d">true</PrimaryImageGen>
    <LegacyData xmlns="2958f784-0ef9-4616-b22d-512a8cad1f0d" xsi:nil="true"/>
    <LocRecommendedHandoff xmlns="2958f784-0ef9-4616-b22d-512a8cad1f0d" xsi:nil="true"/>
    <BusinessGroup xmlns="2958f784-0ef9-4616-b22d-512a8cad1f0d" xsi:nil="true"/>
    <BlockPublish xmlns="2958f784-0ef9-4616-b22d-512a8cad1f0d">false</BlockPublish>
    <TPFriendlyName xmlns="2958f784-0ef9-4616-b22d-512a8cad1f0d" xsi:nil="true"/>
    <NumericId xmlns="2958f784-0ef9-4616-b22d-512a8cad1f0d" xsi:nil="true"/>
    <APEditor xmlns="2958f784-0ef9-4616-b22d-512a8cad1f0d">
      <UserInfo>
        <DisplayName/>
        <AccountId xsi:nil="true"/>
        <AccountType/>
      </UserInfo>
    </APEditor>
    <SourceTitle xmlns="2958f784-0ef9-4616-b22d-512a8cad1f0d" xsi:nil="true"/>
    <OpenTemplate xmlns="2958f784-0ef9-4616-b22d-512a8cad1f0d">true</OpenTemplate>
    <UALocComments xmlns="2958f784-0ef9-4616-b22d-512a8cad1f0d" xsi:nil="true"/>
    <ParentAssetId xmlns="2958f784-0ef9-4616-b22d-512a8cad1f0d" xsi:nil="true"/>
    <IntlLangReviewDate xmlns="2958f784-0ef9-4616-b22d-512a8cad1f0d" xsi:nil="true"/>
    <FeatureTagsTaxHTField0 xmlns="2958f784-0ef9-4616-b22d-512a8cad1f0d">
      <Terms xmlns="http://schemas.microsoft.com/office/infopath/2007/PartnerControls"/>
    </FeatureTagsTaxHTField0>
    <PublishStatusLookup xmlns="2958f784-0ef9-4616-b22d-512a8cad1f0d">
      <Value>715500</Value>
    </PublishStatusLookup>
    <Providers xmlns="2958f784-0ef9-4616-b22d-512a8cad1f0d" xsi:nil="true"/>
    <MachineTranslated xmlns="2958f784-0ef9-4616-b22d-512a8cad1f0d">false</MachineTranslated>
    <OriginalSourceMarket xmlns="2958f784-0ef9-4616-b22d-512a8cad1f0d">english</OriginalSourceMarket>
    <APDescription xmlns="2958f784-0ef9-4616-b22d-512a8cad1f0d" xsi:nil="true"/>
    <ClipArtFilename xmlns="2958f784-0ef9-4616-b22d-512a8cad1f0d" xsi:nil="true"/>
    <ContentItem xmlns="2958f784-0ef9-4616-b22d-512a8cad1f0d" xsi:nil="true"/>
    <TPInstallLocation xmlns="2958f784-0ef9-4616-b22d-512a8cad1f0d" xsi:nil="true"/>
    <PublishTargets xmlns="2958f784-0ef9-4616-b22d-512a8cad1f0d">OfficeOnlineVNext</PublishTargets>
    <TimesCloned xmlns="2958f784-0ef9-4616-b22d-512a8cad1f0d" xsi:nil="true"/>
    <AssetStart xmlns="2958f784-0ef9-4616-b22d-512a8cad1f0d">2013-01-21T10:18:00+00:00</AssetStart>
    <Provider xmlns="2958f784-0ef9-4616-b22d-512a8cad1f0d" xsi:nil="true"/>
    <AcquiredFrom xmlns="2958f784-0ef9-4616-b22d-512a8cad1f0d">Internal MS</AcquiredFrom>
    <FriendlyTitle xmlns="2958f784-0ef9-4616-b22d-512a8cad1f0d" xsi:nil="true"/>
    <LastHandOff xmlns="2958f784-0ef9-4616-b22d-512a8cad1f0d" xsi:nil="true"/>
    <TPClientViewer xmlns="2958f784-0ef9-4616-b22d-512a8cad1f0d" xsi:nil="true"/>
    <UACurrentWords xmlns="2958f784-0ef9-4616-b22d-512a8cad1f0d" xsi:nil="true"/>
    <ArtSampleDocs xmlns="2958f784-0ef9-4616-b22d-512a8cad1f0d" xsi:nil="true"/>
    <UALocRecommendation xmlns="2958f784-0ef9-4616-b22d-512a8cad1f0d">Localize</UALocRecommendation>
    <Manager xmlns="2958f784-0ef9-4616-b22d-512a8cad1f0d" xsi:nil="true"/>
    <ShowIn xmlns="2958f784-0ef9-4616-b22d-512a8cad1f0d">Show everywhere</ShowIn>
    <UANotes xmlns="2958f784-0ef9-4616-b22d-512a8cad1f0d" xsi:nil="true"/>
    <TemplateStatus xmlns="2958f784-0ef9-4616-b22d-512a8cad1f0d">Complete</TemplateStatus>
    <InternalTagsTaxHTField0 xmlns="2958f784-0ef9-4616-b22d-512a8cad1f0d">
      <Terms xmlns="http://schemas.microsoft.com/office/infopath/2007/PartnerControls"/>
    </InternalTagsTaxHTField0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AssetExpire xmlns="2958f784-0ef9-4616-b22d-512a8cad1f0d">2029-01-01T08:00:00+00:00</AssetExpire>
    <DSATActionTaken xmlns="2958f784-0ef9-4616-b22d-512a8cad1f0d" xsi:nil="true"/>
    <CSXSubmissionMarket xmlns="2958f784-0ef9-4616-b22d-512a8cad1f0d" xsi:nil="true"/>
    <TPExecutable xmlns="2958f784-0ef9-4616-b22d-512a8cad1f0d" xsi:nil="true"/>
    <SubmitterId xmlns="2958f784-0ef9-4616-b22d-512a8cad1f0d" xsi:nil="true"/>
    <EditorialTags xmlns="2958f784-0ef9-4616-b22d-512a8cad1f0d" xsi:nil="true"/>
    <AssetType xmlns="2958f784-0ef9-4616-b22d-512a8cad1f0d">TP</AssetType>
    <BugNumber xmlns="2958f784-0ef9-4616-b22d-512a8cad1f0d" xsi:nil="true"/>
    <CSXSubmissionDate xmlns="2958f784-0ef9-4616-b22d-512a8cad1f0d" xsi:nil="true"/>
    <CSXUpdate xmlns="2958f784-0ef9-4616-b22d-512a8cad1f0d">false</CSXUpdate>
    <ApprovalLog xmlns="2958f784-0ef9-4616-b22d-512a8cad1f0d" xsi:nil="true"/>
    <Milestone xmlns="2958f784-0ef9-4616-b22d-512a8cad1f0d" xsi:nil="true"/>
    <RecommendationsModifier xmlns="2958f784-0ef9-4616-b22d-512a8cad1f0d" xsi:nil="true"/>
    <OriginAsset xmlns="2958f784-0ef9-4616-b22d-512a8cad1f0d" xsi:nil="true"/>
    <TPComponent xmlns="2958f784-0ef9-4616-b22d-512a8cad1f0d" xsi:nil="true"/>
    <AssetId xmlns="2958f784-0ef9-4616-b22d-512a8cad1f0d">TP104001342</AssetId>
    <IntlLocPriority xmlns="2958f784-0ef9-4616-b22d-512a8cad1f0d" xsi:nil="true"/>
    <PolicheckWords xmlns="2958f784-0ef9-4616-b22d-512a8cad1f0d" xsi:nil="true"/>
    <TPLaunchHelpLink xmlns="2958f784-0ef9-4616-b22d-512a8cad1f0d" xsi:nil="true"/>
    <TPApplication xmlns="2958f784-0ef9-4616-b22d-512a8cad1f0d" xsi:nil="true"/>
    <CrawlForDependencies xmlns="2958f784-0ef9-4616-b22d-512a8cad1f0d">false</CrawlForDependencies>
    <HandoffToMSDN xmlns="2958f784-0ef9-4616-b22d-512a8cad1f0d" xsi:nil="true"/>
    <PlannedPubDate xmlns="2958f784-0ef9-4616-b22d-512a8cad1f0d" xsi:nil="true"/>
    <IntlLangReviewer xmlns="2958f784-0ef9-4616-b22d-512a8cad1f0d" xsi:nil="true"/>
    <TrustLevel xmlns="2958f784-0ef9-4616-b22d-512a8cad1f0d">1 Microsoft Managed Content</TrustLevel>
    <LocLastLocAttemptVersionLookup xmlns="2958f784-0ef9-4616-b22d-512a8cad1f0d">343512</LocLastLocAttemptVersionLookup>
    <IsSearchable xmlns="2958f784-0ef9-4616-b22d-512a8cad1f0d">true</IsSearchable>
    <TemplateTemplateType xmlns="2958f784-0ef9-4616-b22d-512a8cad1f0d">PowerPoint Presentation Template</TemplateTemplateType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Markets xmlns="2958f784-0ef9-4616-b22d-512a8cad1f0d"/>
    <UAProjectedTotalWords xmlns="2958f784-0ef9-4616-b22d-512a8cad1f0d" xsi:nil="true"/>
    <LocMarketGroupTiers2 xmlns="2958f784-0ef9-4616-b22d-512a8cad1f0d" xsi:nil="true"/>
    <IntlLangReview xmlns="2958f784-0ef9-4616-b22d-512a8cad1f0d">false</IntlLangReview>
    <OutputCachingOn xmlns="2958f784-0ef9-4616-b22d-512a8cad1f0d">true</OutputCachingOn>
    <AverageRating xmlns="2958f784-0ef9-4616-b22d-512a8cad1f0d" xsi:nil="true"/>
    <APAuthor xmlns="2958f784-0ef9-4616-b22d-512a8cad1f0d">
      <UserInfo>
        <DisplayName>System Account</DisplayName>
        <AccountId>1073741823</AccountId>
        <AccountType/>
      </UserInfo>
    </APAuthor>
    <LocManualTestRequired xmlns="2958f784-0ef9-4616-b22d-512a8cad1f0d">false</LocManualTestRequired>
    <TPCommandLine xmlns="2958f784-0ef9-4616-b22d-512a8cad1f0d" xsi:nil="true"/>
    <TPAppVersion xmlns="2958f784-0ef9-4616-b22d-512a8cad1f0d" xsi:nil="true"/>
    <EditorialStatus xmlns="2958f784-0ef9-4616-b22d-512a8cad1f0d">Complete</EditorialStatus>
    <LastModifiedDateTime xmlns="2958f784-0ef9-4616-b22d-512a8cad1f0d" xsi:nil="true"/>
    <ScenarioTagsTaxHTField0 xmlns="2958f784-0ef9-4616-b22d-512a8cad1f0d">
      <Terms xmlns="http://schemas.microsoft.com/office/infopath/2007/PartnerControls"/>
    </ScenarioTagsTaxHTField0>
    <OriginalRelease xmlns="2958f784-0ef9-4616-b22d-512a8cad1f0d">15</OriginalRelease>
    <TPLaunchHelpLinkType xmlns="2958f784-0ef9-4616-b22d-512a8cad1f0d">Template</TPLaunchHelpLinkType>
    <LocalizationTagsTaxHTField0 xmlns="2958f784-0ef9-4616-b22d-512a8cad1f0d">
      <Terms xmlns="http://schemas.microsoft.com/office/infopath/2007/PartnerControls"/>
    </LocalizationTagsTaxHTField0>
    <Description0 xmlns="fb5acd76-e9f3-4601-9d69-91f53ab96ae6" xsi:nil="true"/>
    <Component xmlns="fb5acd76-e9f3-4601-9d69-91f53ab96a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4C2ADE-A257-45E6-A8A8-A5CFC12AD2E8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2958f784-0ef9-4616-b22d-512a8cad1f0d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fb5acd76-e9f3-4601-9d69-91f53ab96ae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016300-FD88-4D59-B94F-BA80D2637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  Datos y estadísticas del IAIP  Unidad de Estudios e Investigación, 22 de junio 2017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2017-05-15T21:41:35Z</dcterms:created>
  <dcterms:modified xsi:type="dcterms:W3CDTF">2018-11-30T18:50:51Z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0x010100DE95A0C693CEB341887D38A4A2B58B45040072C752107C5A7B47AA91A1EE638E6F1F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